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7" r:id="rId10"/>
    <p:sldId id="26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EF47A6E-0D9E-4D03-B38D-BB9AD21BF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8294959-4D24-426D-ACCC-73FA134D7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ECDFB6-0ADB-46E8-B723-8E67AC3E7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D2C192F-C82B-4510-A8EA-F4CDC2EF9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58C7B6F-81FF-4AC3-92E6-55F0A8E8F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389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C4D78B-B445-403A-B469-8EA4289D4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3D516CA-E7FA-4D00-87C2-ED54BE4867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F1BF66-203F-4D1C-A58B-CCADEC0B4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1380CD-0BD2-4865-8A05-FBB699B17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9A43C42-C248-4B1C-850B-872CE7C7B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6847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EDDCEBD-AF85-49DE-B5F1-A1F33D7407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CBE04F6C-3DAC-4B5D-9F89-D1401C227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D9E36D3-35EA-4315-B649-F926CBA16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AEE013-3BF2-426F-83B3-745A2AF5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9F4D4A-993F-4F82-8B73-34D631243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65826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09D6EB-B571-41B3-A8A3-571F2ACEC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64D2B6-98D0-4D9C-B198-FBF720CCA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463F89-A044-4EC6-93BB-920BA6BD5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5D5A304-E09D-47F3-949A-4B07A7063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9030F52-B4B5-4BA5-A60D-06CD0A27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4857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F29126-FE9B-4A4F-A973-C16D21973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5005A5F-D24B-4A6D-AADD-C20C7C370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123CD80-27F2-416C-955F-D99D4EF3D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B64F4F-159D-4FDF-B037-E7264AEC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F61A712-9F55-4903-8882-4B7CD25F1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4817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C25C56-DAEE-4FC2-BA0F-645D388B1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2AAC97B-AF41-4687-87B1-4F8DBB0F3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1A78F10-451E-468B-BD4A-C7D3F7211A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DD9E652-664C-488F-8E51-5D70C811B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B4C7DAF-1092-40A1-B023-7F082BAA3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1FADCA8-BA94-4977-8987-E040C0559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75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E3862F-95DA-4DDC-89D3-A0A5BD142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786E88C-DD16-4557-804E-43C912637C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8C402AE-465B-4D0D-B0AD-81E2369E4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2E7DCEC-05D1-484D-92B5-8A1B86B1E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B8A2A5A-23E3-443F-B042-447D71A85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49D2076-208A-49C1-8129-C6BEAB15F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4039D11-2811-4D22-951D-97D48AAF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5F6AC25-80C7-4720-ADA2-6F59CD75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038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876A01-3BDE-4D3F-B614-51F1C0436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7076CDDF-C4FE-49F2-898A-0E2F1839B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944CB4-CB94-4887-A57A-4C6693C2D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67DAA32-0F45-4D8D-8085-954D3240D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188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839B400-6941-4CAC-97A7-70B943ECE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2D5128A-5908-4E6F-B5EB-CB40F69A5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80C664B-19A6-4597-97A2-ED7014C9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8812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F00AB2C-6C61-4F5E-9BA7-A4B60885F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7DDB449-5C92-491E-9A21-2E2F7DF928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79B6D8-4CDB-4412-8C5D-A0BB7AF0F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4FC388D-D4EF-48A2-AC26-DAF436FCF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F206591-E016-43A8-946F-1A40A57B1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C30D58-46CA-4C9C-9F93-4E110EC18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52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BA2843-643E-4381-9013-B35B3E898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4303454-7F74-4B93-A892-75B62F9974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AA7C1D7-CAA5-42D4-911E-7E5E6EC2ED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2B31C77-982E-4E5D-9ACC-DFE7E59CC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8A76A05-8570-4D5C-A212-10EFBC719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1BCBDE5-9AD8-4D0B-A518-F619010E2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20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B578EE6-DA17-4622-8CB2-4D1FD3A8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300BBCF-5AAA-4587-B96E-092473B2A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BAB7DAC-D1EA-4515-83B7-035D2507E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2C373-72F7-4B12-A712-F7E503BF8CC0}" type="datetimeFigureOut">
              <a:rPr lang="ko-KR" altLang="en-US" smtClean="0"/>
              <a:t>2023-04-07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1E5DDCC-5B38-4446-B8EF-3633708CA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7A0492-C0DF-4E05-96E3-CEE849ED3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EA207-82DE-421F-B408-74843E6A5A7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56B0829-445D-477A-970C-CC43DCAC1CE9}"/>
              </a:ext>
            </a:extLst>
          </p:cNvPr>
          <p:cNvSpPr txBox="1"/>
          <p:nvPr/>
        </p:nvSpPr>
        <p:spPr>
          <a:xfrm>
            <a:off x="389467" y="448733"/>
            <a:ext cx="11466601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/>
              <a:t>[ </a:t>
            </a:r>
            <a:r>
              <a:rPr lang="ko-KR" altLang="en-US" b="1" dirty="0" err="1"/>
              <a:t>단답식과</a:t>
            </a:r>
            <a:r>
              <a:rPr lang="ko-KR" altLang="en-US" b="1" dirty="0"/>
              <a:t> 서술식이 있는 교과목의 카드 활용 및 처리방법 </a:t>
            </a:r>
            <a:r>
              <a:rPr lang="en-US" altLang="ko-KR" b="1" dirty="0"/>
              <a:t>] </a:t>
            </a:r>
          </a:p>
          <a:p>
            <a:r>
              <a:rPr lang="en-US" altLang="ko-KR" b="1" dirty="0">
                <a:solidFill>
                  <a:srgbClr val="FF0000"/>
                </a:solidFill>
                <a:sym typeface="Wingdings" panose="05000000000000000000" pitchFamily="2" charset="2"/>
              </a:rPr>
              <a:t> </a:t>
            </a:r>
            <a:r>
              <a:rPr lang="ko-KR" alt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정확히 인지하셨으면 사용해 보세요</a:t>
            </a:r>
            <a:r>
              <a:rPr lang="en-US" altLang="ko-KR" b="1" dirty="0">
                <a:solidFill>
                  <a:srgbClr val="FF0000"/>
                </a:solidFill>
                <a:sym typeface="Wingdings" panose="05000000000000000000" pitchFamily="2" charset="2"/>
              </a:rPr>
              <a:t>(</a:t>
            </a:r>
            <a:r>
              <a:rPr lang="ko-KR" alt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리딩 담당자가 편해요</a:t>
            </a:r>
            <a:r>
              <a:rPr lang="en-US" altLang="ko-KR" b="1" dirty="0">
                <a:solidFill>
                  <a:srgbClr val="FF0000"/>
                </a:solidFill>
                <a:sym typeface="Wingdings" panose="05000000000000000000" pitchFamily="2" charset="2"/>
              </a:rPr>
              <a:t>).</a:t>
            </a:r>
            <a:endParaRPr lang="en-US" altLang="ko-KR" b="1" dirty="0">
              <a:solidFill>
                <a:srgbClr val="FF0000"/>
              </a:solidFill>
            </a:endParaRPr>
          </a:p>
          <a:p>
            <a:endParaRPr lang="ko-KR" altLang="en-US" dirty="0"/>
          </a:p>
          <a:p>
            <a:r>
              <a:rPr lang="ko-KR" altLang="en-US" b="1" dirty="0"/>
              <a:t>사례</a:t>
            </a:r>
            <a:r>
              <a:rPr lang="en-US" altLang="ko-KR" b="1" dirty="0"/>
              <a:t>1 : </a:t>
            </a:r>
            <a:endParaRPr lang="ko-KR" altLang="en-US" b="1" dirty="0"/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저희 학교 학생카드는 </a:t>
            </a:r>
            <a:r>
              <a:rPr lang="ko-KR" altLang="en-US" b="1" dirty="0"/>
              <a:t>앞면에 </a:t>
            </a:r>
            <a:r>
              <a:rPr lang="ko-KR" altLang="en-US" b="1" dirty="0" err="1"/>
              <a:t>단답식</a:t>
            </a:r>
            <a:r>
              <a:rPr lang="en-US" altLang="ko-KR" b="1" dirty="0"/>
              <a:t>(</a:t>
            </a:r>
            <a:r>
              <a:rPr lang="ko-KR" altLang="en-US" b="1" dirty="0"/>
              <a:t>좁게</a:t>
            </a:r>
            <a:r>
              <a:rPr lang="en-US" altLang="ko-KR" b="1" dirty="0"/>
              <a:t>)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문항이 </a:t>
            </a:r>
            <a:r>
              <a:rPr lang="en-US" altLang="ko-KR" b="1" dirty="0"/>
              <a:t>4</a:t>
            </a:r>
            <a:r>
              <a:rPr lang="ko-KR" altLang="en-US" b="1" dirty="0"/>
              <a:t>개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와 </a:t>
            </a:r>
            <a:r>
              <a:rPr lang="ko-KR" altLang="en-US" b="1" dirty="0"/>
              <a:t>뒷면에 </a:t>
            </a:r>
            <a:r>
              <a:rPr lang="ko-KR" altLang="en-US" b="1" dirty="0" err="1"/>
              <a:t>서술식</a:t>
            </a:r>
            <a:r>
              <a:rPr lang="en-US" altLang="ko-KR" b="1" dirty="0"/>
              <a:t>(</a:t>
            </a:r>
            <a:r>
              <a:rPr lang="ko-KR" altLang="en-US" b="1" dirty="0"/>
              <a:t>넓게</a:t>
            </a:r>
            <a:r>
              <a:rPr lang="en-US" altLang="ko-KR" b="1" dirty="0"/>
              <a:t>) 4</a:t>
            </a:r>
            <a:r>
              <a:rPr lang="ko-KR" altLang="en-US" b="1" dirty="0"/>
              <a:t>문항으로 구성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되어 있으며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</a:p>
          <a:p>
            <a:r>
              <a:rPr lang="ko-KR" altLang="en-US" b="1" dirty="0">
                <a:solidFill>
                  <a:srgbClr val="FF0000"/>
                </a:solidFill>
              </a:rPr>
              <a:t>앞면 </a:t>
            </a:r>
            <a:r>
              <a:rPr lang="ko-KR" altLang="en-US" b="1" dirty="0" err="1">
                <a:solidFill>
                  <a:srgbClr val="FF0000"/>
                </a:solidFill>
              </a:rPr>
              <a:t>단답식을</a:t>
            </a:r>
            <a:r>
              <a:rPr lang="ko-KR" altLang="en-US" b="1" dirty="0">
                <a:solidFill>
                  <a:srgbClr val="FF0000"/>
                </a:solidFill>
              </a:rPr>
              <a:t> 시작으로 </a:t>
            </a:r>
            <a:r>
              <a:rPr lang="en-US" altLang="ko-KR" b="1" dirty="0">
                <a:solidFill>
                  <a:srgbClr val="FF0000"/>
                </a:solidFill>
              </a:rPr>
              <a:t>1,2,3,4 </a:t>
            </a:r>
            <a:r>
              <a:rPr lang="ko-KR" altLang="en-US" b="1" dirty="0">
                <a:solidFill>
                  <a:srgbClr val="FF0000"/>
                </a:solidFill>
              </a:rPr>
              <a:t>뒷면 서술식을 </a:t>
            </a:r>
            <a:r>
              <a:rPr lang="en-US" altLang="ko-KR" b="1" dirty="0">
                <a:solidFill>
                  <a:srgbClr val="FF0000"/>
                </a:solidFill>
              </a:rPr>
              <a:t>5,6,7,8</a:t>
            </a:r>
            <a:r>
              <a:rPr lang="ko-KR" altLang="en-US" b="1" dirty="0">
                <a:solidFill>
                  <a:srgbClr val="FF0000"/>
                </a:solidFill>
              </a:rPr>
              <a:t>번으로 시스템 </a:t>
            </a:r>
            <a:r>
              <a:rPr lang="ko-KR" altLang="en-US" b="1" dirty="0" err="1">
                <a:solidFill>
                  <a:srgbClr val="FF0000"/>
                </a:solidFill>
              </a:rPr>
              <a:t>세팅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되어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있습니다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수학교과에서 </a:t>
            </a:r>
            <a:r>
              <a:rPr lang="ko-KR" altLang="en-US" b="1" dirty="0" err="1"/>
              <a:t>단답을</a:t>
            </a:r>
            <a:r>
              <a:rPr lang="ko-KR" altLang="en-US" b="1" dirty="0"/>
              <a:t> </a:t>
            </a:r>
            <a:r>
              <a:rPr lang="en-US" altLang="ko-KR" b="1" dirty="0"/>
              <a:t>2</a:t>
            </a:r>
            <a:r>
              <a:rPr lang="ko-KR" altLang="en-US" b="1" dirty="0"/>
              <a:t>문항과 풀이를 요하는</a:t>
            </a:r>
            <a:r>
              <a:rPr lang="en-US" altLang="ko-KR" b="1" dirty="0"/>
              <a:t>(</a:t>
            </a:r>
            <a:r>
              <a:rPr lang="ko-KR" altLang="en-US" b="1" dirty="0"/>
              <a:t>부분점수</a:t>
            </a:r>
            <a:r>
              <a:rPr lang="en-US" altLang="ko-KR" b="1" dirty="0"/>
              <a:t>)</a:t>
            </a:r>
            <a:r>
              <a:rPr lang="ko-KR" altLang="en-US" b="1" dirty="0"/>
              <a:t> 서술을 </a:t>
            </a:r>
            <a:r>
              <a:rPr lang="en-US" altLang="ko-KR" b="1" dirty="0"/>
              <a:t>2</a:t>
            </a:r>
            <a:r>
              <a:rPr lang="ko-KR" altLang="en-US" b="1" dirty="0"/>
              <a:t>문항 </a:t>
            </a:r>
            <a:r>
              <a:rPr lang="ko-KR" altLang="en-US" b="1" dirty="0" err="1"/>
              <a:t>출제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하려는데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어떻게 처리해야 하나요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?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</a:p>
          <a:p>
            <a:r>
              <a:rPr lang="ko-KR" altLang="en-US" b="1" dirty="0"/>
              <a:t>해결방법 </a:t>
            </a:r>
            <a:r>
              <a:rPr lang="en-US" altLang="ko-KR" b="1" dirty="0"/>
              <a:t>: </a:t>
            </a:r>
            <a:endParaRPr lang="ko-KR" altLang="en-US" b="1" dirty="0"/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해당 교과의 </a:t>
            </a:r>
            <a:r>
              <a:rPr lang="ko-KR" altLang="en-US" b="1" dirty="0"/>
              <a:t>출제자의 문항 출제 순번이 중요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합니다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단답과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서술을 섞지 마시고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(1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문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단답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2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문 서술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3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문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단답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…)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ko-KR" altLang="en-US" b="1" dirty="0" err="1"/>
              <a:t>단답식을</a:t>
            </a:r>
            <a:r>
              <a:rPr lang="ko-KR" altLang="en-US" b="1" dirty="0"/>
              <a:t> 앞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으로 </a:t>
            </a:r>
            <a:r>
              <a:rPr lang="ko-KR" altLang="en-US" b="1" dirty="0"/>
              <a:t>서술식을 </a:t>
            </a:r>
            <a:r>
              <a:rPr lang="ko-KR" altLang="en-US" b="1" dirty="0" err="1"/>
              <a:t>뒷쪽으로</a:t>
            </a:r>
            <a:r>
              <a:rPr lang="ko-KR" altLang="en-US" b="1" dirty="0"/>
              <a:t> </a:t>
            </a:r>
            <a:r>
              <a:rPr lang="ko-KR" altLang="en-US" b="1" dirty="0" err="1"/>
              <a:t>기입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토록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…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위의 사례를 예를 들면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단답식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1,2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서술식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3,4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이런 식으로 출제하시면 됩니다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</a:p>
          <a:p>
            <a:r>
              <a:rPr lang="ko-KR" altLang="en-US" b="1" dirty="0"/>
              <a:t>처리방법 </a:t>
            </a:r>
            <a:r>
              <a:rPr lang="en-US" altLang="ko-KR" b="1" dirty="0"/>
              <a:t>: </a:t>
            </a:r>
            <a:endParaRPr lang="ko-KR" altLang="en-US" b="1" dirty="0"/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시험문제 출제 시 </a:t>
            </a:r>
            <a:r>
              <a:rPr lang="ko-KR" altLang="en-US" b="1" dirty="0" err="1">
                <a:solidFill>
                  <a:schemeClr val="accent1"/>
                </a:solidFill>
              </a:rPr>
              <a:t>단답을</a:t>
            </a:r>
            <a:r>
              <a:rPr lang="ko-KR" altLang="en-US" b="1" dirty="0">
                <a:solidFill>
                  <a:schemeClr val="accent1"/>
                </a:solidFill>
              </a:rPr>
              <a:t> 앞면으로 서술을 뒷면으로 작성 </a:t>
            </a:r>
            <a:r>
              <a:rPr lang="ko-KR" altLang="en-US" b="1" dirty="0" err="1">
                <a:solidFill>
                  <a:schemeClr val="accent1"/>
                </a:solidFill>
              </a:rPr>
              <a:t>가능토록</a:t>
            </a:r>
            <a:r>
              <a:rPr lang="ko-KR" altLang="en-US" b="1" dirty="0">
                <a:solidFill>
                  <a:schemeClr val="accent1"/>
                </a:solidFill>
              </a:rPr>
              <a:t> 출제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하십시오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</a:t>
            </a:r>
            <a:r>
              <a:rPr lang="ko-KR" altLang="en-US" b="1" dirty="0">
                <a:solidFill>
                  <a:schemeClr val="accent1"/>
                </a:solidFill>
              </a:rPr>
              <a:t>학생들에게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학생카드 </a:t>
            </a:r>
            <a:r>
              <a:rPr lang="ko-KR" altLang="en-US" b="1" dirty="0">
                <a:solidFill>
                  <a:schemeClr val="accent1"/>
                </a:solidFill>
              </a:rPr>
              <a:t>앞면에 </a:t>
            </a:r>
            <a:r>
              <a:rPr lang="ko-KR" altLang="en-US" b="1" dirty="0" err="1">
                <a:solidFill>
                  <a:schemeClr val="accent1"/>
                </a:solidFill>
              </a:rPr>
              <a:t>단답</a:t>
            </a:r>
            <a:r>
              <a:rPr lang="ko-KR" altLang="en-US" b="1" dirty="0">
                <a:solidFill>
                  <a:schemeClr val="accent1"/>
                </a:solidFill>
              </a:rPr>
              <a:t> </a:t>
            </a:r>
            <a:r>
              <a:rPr lang="en-US" altLang="ko-KR" b="1" dirty="0">
                <a:solidFill>
                  <a:schemeClr val="accent1"/>
                </a:solidFill>
              </a:rPr>
              <a:t>1(</a:t>
            </a:r>
            <a:r>
              <a:rPr lang="ko-KR" altLang="en-US" b="1" dirty="0">
                <a:solidFill>
                  <a:schemeClr val="accent1"/>
                </a:solidFill>
              </a:rPr>
              <a:t>출제 </a:t>
            </a:r>
            <a:r>
              <a:rPr lang="en-US" altLang="ko-KR" b="1" dirty="0">
                <a:solidFill>
                  <a:schemeClr val="accent1"/>
                </a:solidFill>
              </a:rPr>
              <a:t>1),2(</a:t>
            </a:r>
            <a:r>
              <a:rPr lang="ko-KR" altLang="en-US" b="1" dirty="0">
                <a:solidFill>
                  <a:schemeClr val="accent1"/>
                </a:solidFill>
              </a:rPr>
              <a:t>출제 </a:t>
            </a:r>
            <a:r>
              <a:rPr lang="en-US" altLang="ko-KR" b="1" dirty="0">
                <a:solidFill>
                  <a:schemeClr val="accent1"/>
                </a:solidFill>
              </a:rPr>
              <a:t>2)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에 답을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작성토록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지도하시고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</a:p>
          <a:p>
            <a:r>
              <a:rPr lang="ko-KR" altLang="en-US" b="1" dirty="0">
                <a:solidFill>
                  <a:schemeClr val="accent1"/>
                </a:solidFill>
              </a:rPr>
              <a:t>   뒷면 서술 </a:t>
            </a:r>
            <a:r>
              <a:rPr lang="en-US" altLang="ko-KR" b="1" dirty="0">
                <a:solidFill>
                  <a:schemeClr val="accent1"/>
                </a:solidFill>
              </a:rPr>
              <a:t>5(</a:t>
            </a:r>
            <a:r>
              <a:rPr lang="ko-KR" altLang="en-US" b="1" dirty="0">
                <a:solidFill>
                  <a:schemeClr val="accent1"/>
                </a:solidFill>
              </a:rPr>
              <a:t>출제 </a:t>
            </a:r>
            <a:r>
              <a:rPr lang="en-US" altLang="ko-KR" b="1" dirty="0">
                <a:solidFill>
                  <a:schemeClr val="accent1"/>
                </a:solidFill>
              </a:rPr>
              <a:t>3),6(</a:t>
            </a:r>
            <a:r>
              <a:rPr lang="ko-KR" altLang="en-US" b="1" dirty="0">
                <a:solidFill>
                  <a:schemeClr val="accent1"/>
                </a:solidFill>
              </a:rPr>
              <a:t>출제 </a:t>
            </a:r>
            <a:r>
              <a:rPr lang="en-US" altLang="ko-KR" b="1" dirty="0">
                <a:solidFill>
                  <a:schemeClr val="accent1"/>
                </a:solidFill>
              </a:rPr>
              <a:t>4)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에 답을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작성토록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지도하시고 약속하세요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교과담임께서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서답식을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채점 하시기 전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선행작업으로 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</a:t>
            </a:r>
            <a:r>
              <a:rPr lang="ko-KR" altLang="en-US" b="1" dirty="0">
                <a:solidFill>
                  <a:schemeClr val="accent1"/>
                </a:solidFill>
              </a:rPr>
              <a:t>정답</a:t>
            </a:r>
            <a:r>
              <a:rPr lang="en-US" altLang="ko-KR" b="1" dirty="0">
                <a:solidFill>
                  <a:schemeClr val="accent1"/>
                </a:solidFill>
              </a:rPr>
              <a:t>/</a:t>
            </a:r>
            <a:r>
              <a:rPr lang="ko-KR" altLang="en-US" b="1" dirty="0">
                <a:solidFill>
                  <a:schemeClr val="accent1"/>
                </a:solidFill>
              </a:rPr>
              <a:t>배점 등록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" 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에서 해당 학교 학생카드 실정에 </a:t>
            </a:r>
            <a:endParaRPr lang="en-US" altLang="ko-KR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맞게 </a:t>
            </a:r>
            <a:r>
              <a:rPr lang="en-US" altLang="ko-KR" b="1" dirty="0">
                <a:solidFill>
                  <a:schemeClr val="accent1"/>
                </a:solidFill>
              </a:rPr>
              <a:t>1,2,5,6 </a:t>
            </a:r>
            <a:r>
              <a:rPr lang="ko-KR" altLang="en-US" b="1" dirty="0">
                <a:solidFill>
                  <a:schemeClr val="accent1"/>
                </a:solidFill>
              </a:rPr>
              <a:t>번에 만점 및 부분점수를 세팅하시고 채점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하면 됩니다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 </a:t>
            </a:r>
            <a:r>
              <a:rPr lang="ko-KR" altLang="en-US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나이스이관용</a:t>
            </a: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파일에서는 </a:t>
            </a:r>
            <a:r>
              <a:rPr lang="ko-KR" altLang="en-US" b="1" dirty="0">
                <a:solidFill>
                  <a:schemeClr val="accent1"/>
                </a:solidFill>
              </a:rPr>
              <a:t>중간에 채점이 안된 문항을 무시하며</a:t>
            </a:r>
            <a:r>
              <a:rPr lang="en-US" altLang="ko-KR" b="1" dirty="0">
                <a:solidFill>
                  <a:schemeClr val="accent1"/>
                </a:solidFill>
              </a:rPr>
              <a:t>, 1,2,3,4 </a:t>
            </a:r>
            <a:r>
              <a:rPr lang="ko-KR" altLang="en-US" b="1" dirty="0">
                <a:solidFill>
                  <a:schemeClr val="accent1"/>
                </a:solidFill>
              </a:rPr>
              <a:t>순대로 이관용 파일을 </a:t>
            </a:r>
            <a:endParaRPr lang="en-US" altLang="ko-KR" b="1" dirty="0">
              <a:solidFill>
                <a:schemeClr val="accent1"/>
              </a:solidFill>
            </a:endParaRPr>
          </a:p>
          <a:p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  만들어 드립니다</a:t>
            </a:r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ko-KR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2192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BD65FACF-10B9-4C1D-9163-C879D366A804}"/>
              </a:ext>
            </a:extLst>
          </p:cNvPr>
          <p:cNvSpPr/>
          <p:nvPr/>
        </p:nvSpPr>
        <p:spPr>
          <a:xfrm>
            <a:off x="2260599" y="2690336"/>
            <a:ext cx="7738533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고사가 끝났어요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...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고사 이미지를 보관하고 싶어요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</a:t>
            </a:r>
            <a:br>
              <a:rPr lang="ko-KR" altLang="en-US" dirty="0"/>
            </a:br>
            <a:endParaRPr lang="en-US" altLang="ko-KR" dirty="0"/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자료생성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답안지 파일 백업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을 통하여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고사별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백업을 진행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할 수 있습니다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저장할 아이디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시스템 로그인한 아이디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),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비밀번호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임의 값 부여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를 반드시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숙지토록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해주세요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380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FEA0900F-DE65-47AE-B630-0ED07CF3E5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0077" y="0"/>
            <a:ext cx="8831845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FA0FC00-B63A-4880-8BB8-46DDBF28249D}"/>
              </a:ext>
            </a:extLst>
          </p:cNvPr>
          <p:cNvSpPr txBox="1"/>
          <p:nvPr/>
        </p:nvSpPr>
        <p:spPr>
          <a:xfrm>
            <a:off x="7142672" y="1380069"/>
            <a:ext cx="2263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1</a:t>
            </a:r>
            <a:r>
              <a:rPr lang="ko-KR" altLang="en-US" dirty="0"/>
              <a:t>번</a:t>
            </a:r>
            <a:endParaRPr lang="en-US" altLang="ko-KR" dirty="0"/>
          </a:p>
          <a:p>
            <a:pPr algn="ctr"/>
            <a:r>
              <a:rPr lang="ko-KR" altLang="en-US" dirty="0">
                <a:solidFill>
                  <a:schemeClr val="accent1"/>
                </a:solidFill>
              </a:rPr>
              <a:t>출제 </a:t>
            </a:r>
            <a:r>
              <a:rPr lang="en-US" altLang="ko-KR" dirty="0">
                <a:solidFill>
                  <a:schemeClr val="accent1"/>
                </a:solidFill>
              </a:rPr>
              <a:t>1</a:t>
            </a:r>
            <a:r>
              <a:rPr lang="ko-KR" altLang="en-US" dirty="0">
                <a:solidFill>
                  <a:schemeClr val="accent1"/>
                </a:solidFill>
              </a:rPr>
              <a:t>번</a:t>
            </a:r>
            <a:r>
              <a:rPr lang="en-US" altLang="ko-KR" dirty="0">
                <a:solidFill>
                  <a:schemeClr val="accent1"/>
                </a:solidFill>
              </a:rPr>
              <a:t> (</a:t>
            </a:r>
            <a:r>
              <a:rPr lang="ko-KR" altLang="en-US" dirty="0">
                <a:solidFill>
                  <a:schemeClr val="accent1"/>
                </a:solidFill>
              </a:rPr>
              <a:t>학생 작성</a:t>
            </a:r>
            <a:r>
              <a:rPr lang="en-US" altLang="ko-KR" dirty="0">
                <a:solidFill>
                  <a:schemeClr val="accent1"/>
                </a:solidFill>
              </a:rPr>
              <a:t>)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8A1349-658B-4B9B-82AB-7AC3E406D39F}"/>
              </a:ext>
            </a:extLst>
          </p:cNvPr>
          <p:cNvSpPr txBox="1"/>
          <p:nvPr/>
        </p:nvSpPr>
        <p:spPr>
          <a:xfrm>
            <a:off x="7142669" y="2836328"/>
            <a:ext cx="2263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2</a:t>
            </a:r>
            <a:r>
              <a:rPr lang="ko-KR" altLang="en-US" dirty="0"/>
              <a:t>번</a:t>
            </a:r>
            <a:endParaRPr lang="en-US" altLang="ko-KR" dirty="0"/>
          </a:p>
          <a:p>
            <a:pPr algn="ctr"/>
            <a:r>
              <a:rPr lang="ko-KR" altLang="en-US" dirty="0">
                <a:solidFill>
                  <a:schemeClr val="accent1"/>
                </a:solidFill>
              </a:rPr>
              <a:t>출제 </a:t>
            </a:r>
            <a:r>
              <a:rPr lang="en-US" altLang="ko-KR" dirty="0">
                <a:solidFill>
                  <a:schemeClr val="accent1"/>
                </a:solidFill>
              </a:rPr>
              <a:t>2</a:t>
            </a:r>
            <a:r>
              <a:rPr lang="ko-KR" altLang="en-US" dirty="0">
                <a:solidFill>
                  <a:schemeClr val="accent1"/>
                </a:solidFill>
              </a:rPr>
              <a:t>번</a:t>
            </a:r>
            <a:r>
              <a:rPr lang="en-US" altLang="ko-KR" dirty="0">
                <a:solidFill>
                  <a:schemeClr val="accent1"/>
                </a:solidFill>
              </a:rPr>
              <a:t> (</a:t>
            </a:r>
            <a:r>
              <a:rPr lang="ko-KR" altLang="en-US" dirty="0">
                <a:solidFill>
                  <a:schemeClr val="accent1"/>
                </a:solidFill>
              </a:rPr>
              <a:t>학생 작성</a:t>
            </a:r>
            <a:r>
              <a:rPr lang="en-US" altLang="ko-KR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179919-D156-4AE8-983A-D284395F2B0E}"/>
              </a:ext>
            </a:extLst>
          </p:cNvPr>
          <p:cNvSpPr txBox="1"/>
          <p:nvPr/>
        </p:nvSpPr>
        <p:spPr>
          <a:xfrm>
            <a:off x="7213593" y="4131733"/>
            <a:ext cx="219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3</a:t>
            </a:r>
            <a:r>
              <a:rPr lang="ko-KR" altLang="en-US" dirty="0"/>
              <a:t>번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A6850E-28ED-4CC7-AFF2-F6A232A98F64}"/>
              </a:ext>
            </a:extLst>
          </p:cNvPr>
          <p:cNvSpPr txBox="1"/>
          <p:nvPr/>
        </p:nvSpPr>
        <p:spPr>
          <a:xfrm>
            <a:off x="7213595" y="5503329"/>
            <a:ext cx="219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4</a:t>
            </a:r>
            <a:r>
              <a:rPr lang="ko-KR" altLang="en-US" dirty="0"/>
              <a:t>번</a:t>
            </a:r>
          </a:p>
        </p:txBody>
      </p:sp>
    </p:spTree>
    <p:extLst>
      <p:ext uri="{BB962C8B-B14F-4D97-AF65-F5344CB8AC3E}">
        <p14:creationId xmlns:p14="http://schemas.microsoft.com/office/powerpoint/2010/main" val="97395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ED9F93A-C6FD-43E5-9ACF-C53CD4CAD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496" y="0"/>
            <a:ext cx="8833007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7D04156-3CB8-485B-8CA0-00A78711AD8E}"/>
              </a:ext>
            </a:extLst>
          </p:cNvPr>
          <p:cNvSpPr txBox="1"/>
          <p:nvPr/>
        </p:nvSpPr>
        <p:spPr>
          <a:xfrm>
            <a:off x="2988728" y="1752596"/>
            <a:ext cx="2192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5</a:t>
            </a:r>
            <a:r>
              <a:rPr lang="ko-KR" altLang="en-US" dirty="0"/>
              <a:t>번</a:t>
            </a:r>
            <a:endParaRPr lang="en-US" altLang="ko-KR" dirty="0"/>
          </a:p>
          <a:p>
            <a:pPr algn="ctr"/>
            <a:r>
              <a:rPr lang="ko-KR" altLang="en-US" dirty="0">
                <a:solidFill>
                  <a:schemeClr val="accent1"/>
                </a:solidFill>
              </a:rPr>
              <a:t>출제 </a:t>
            </a:r>
            <a:r>
              <a:rPr lang="en-US" altLang="ko-KR" dirty="0">
                <a:solidFill>
                  <a:schemeClr val="accent1"/>
                </a:solidFill>
              </a:rPr>
              <a:t>3</a:t>
            </a:r>
            <a:r>
              <a:rPr lang="ko-KR" altLang="en-US" dirty="0">
                <a:solidFill>
                  <a:schemeClr val="accent1"/>
                </a:solidFill>
              </a:rPr>
              <a:t>번</a:t>
            </a:r>
            <a:r>
              <a:rPr lang="en-US" altLang="ko-KR" dirty="0">
                <a:solidFill>
                  <a:schemeClr val="accent1"/>
                </a:solidFill>
              </a:rPr>
              <a:t>(</a:t>
            </a:r>
            <a:r>
              <a:rPr lang="ko-KR" altLang="en-US" dirty="0">
                <a:solidFill>
                  <a:schemeClr val="accent1"/>
                </a:solidFill>
              </a:rPr>
              <a:t>학생 작성</a:t>
            </a:r>
            <a:r>
              <a:rPr lang="en-US" altLang="ko-KR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D50EFBE-68BA-48B8-929B-76E857BD2D50}"/>
              </a:ext>
            </a:extLst>
          </p:cNvPr>
          <p:cNvSpPr txBox="1"/>
          <p:nvPr/>
        </p:nvSpPr>
        <p:spPr>
          <a:xfrm>
            <a:off x="2915728" y="4885262"/>
            <a:ext cx="2265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6</a:t>
            </a:r>
            <a:r>
              <a:rPr lang="ko-KR" altLang="en-US" dirty="0"/>
              <a:t>번</a:t>
            </a:r>
            <a:endParaRPr lang="en-US" altLang="ko-KR" dirty="0"/>
          </a:p>
          <a:p>
            <a:pPr algn="ctr"/>
            <a:r>
              <a:rPr lang="ko-KR" altLang="en-US" dirty="0">
                <a:solidFill>
                  <a:schemeClr val="accent1"/>
                </a:solidFill>
              </a:rPr>
              <a:t>출제 </a:t>
            </a:r>
            <a:r>
              <a:rPr lang="en-US" altLang="ko-KR" dirty="0">
                <a:solidFill>
                  <a:schemeClr val="accent1"/>
                </a:solidFill>
              </a:rPr>
              <a:t>4</a:t>
            </a:r>
            <a:r>
              <a:rPr lang="ko-KR" altLang="en-US" dirty="0">
                <a:solidFill>
                  <a:schemeClr val="accent1"/>
                </a:solidFill>
              </a:rPr>
              <a:t>번</a:t>
            </a:r>
            <a:r>
              <a:rPr lang="en-US" altLang="ko-KR" dirty="0">
                <a:solidFill>
                  <a:schemeClr val="accent1"/>
                </a:solidFill>
              </a:rPr>
              <a:t> (</a:t>
            </a:r>
            <a:r>
              <a:rPr lang="ko-KR" altLang="en-US" dirty="0">
                <a:solidFill>
                  <a:schemeClr val="accent1"/>
                </a:solidFill>
              </a:rPr>
              <a:t>학생 작성</a:t>
            </a:r>
            <a:r>
              <a:rPr lang="en-US" altLang="ko-KR" dirty="0">
                <a:solidFill>
                  <a:schemeClr val="accent1"/>
                </a:solidFill>
              </a:rPr>
              <a:t>)</a:t>
            </a:r>
            <a:endParaRPr lang="ko-KR" altLang="en-US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06C769-91CC-46E0-B0F4-AC46CB88130C}"/>
              </a:ext>
            </a:extLst>
          </p:cNvPr>
          <p:cNvSpPr txBox="1"/>
          <p:nvPr/>
        </p:nvSpPr>
        <p:spPr>
          <a:xfrm>
            <a:off x="7111995" y="1752596"/>
            <a:ext cx="219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7</a:t>
            </a:r>
            <a:r>
              <a:rPr lang="ko-KR" altLang="en-US" dirty="0"/>
              <a:t>번</a:t>
            </a:r>
            <a:endParaRPr lang="en-US" altLang="ko-K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B7A4EE-3F6D-48E5-9E14-F642B4DF109D}"/>
              </a:ext>
            </a:extLst>
          </p:cNvPr>
          <p:cNvSpPr txBox="1"/>
          <p:nvPr/>
        </p:nvSpPr>
        <p:spPr>
          <a:xfrm>
            <a:off x="7171262" y="4885262"/>
            <a:ext cx="21928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시스템 인식 </a:t>
            </a:r>
            <a:r>
              <a:rPr lang="en-US" altLang="ko-KR" dirty="0"/>
              <a:t>8</a:t>
            </a:r>
            <a:r>
              <a:rPr lang="ko-KR" altLang="en-US" dirty="0"/>
              <a:t>번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83254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A84E15E7-AFC7-4842-A8F6-6F83A4354A11}"/>
              </a:ext>
            </a:extLst>
          </p:cNvPr>
          <p:cNvSpPr/>
          <p:nvPr/>
        </p:nvSpPr>
        <p:spPr>
          <a:xfrm>
            <a:off x="1913467" y="2551837"/>
            <a:ext cx="84412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 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재 리딩에 시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 채점 된 내역은 어떻게 되나요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? ]</a:t>
            </a:r>
          </a:p>
          <a:p>
            <a:endParaRPr lang="ko-KR" altLang="en-US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재 리딩 후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리딩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데이터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저장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하셔도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채점은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손실이나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지워지지 않습니다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채점 내역과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카드리딩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판독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)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내역은 따로 관리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되어 영향을 미치지 않습니다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812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3B3515AE-4833-474B-949B-B201A1B047A1}"/>
              </a:ext>
            </a:extLst>
          </p:cNvPr>
          <p:cNvSpPr/>
          <p:nvPr/>
        </p:nvSpPr>
        <p:spPr>
          <a:xfrm>
            <a:off x="2099733" y="2798000"/>
            <a:ext cx="743373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고등학교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나이스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 이관용 파일에 학과 코드가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안나와요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</a:t>
            </a:r>
            <a:br>
              <a:rPr lang="ko-KR" altLang="en-US" dirty="0"/>
            </a:br>
            <a:endParaRPr lang="en-US" altLang="ko-KR" dirty="0"/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기초정보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학교등록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학과정보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NEIS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변환코드에 성적처리용 학과 코드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가 없습니다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149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100A36-2C2D-4E7B-85CE-F803F71FB7DA}"/>
              </a:ext>
            </a:extLst>
          </p:cNvPr>
          <p:cNvSpPr/>
          <p:nvPr/>
        </p:nvSpPr>
        <p:spPr>
          <a:xfrm>
            <a:off x="1777999" y="1720840"/>
            <a:ext cx="851746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채점을 다 했는데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나이스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 이관용 파일이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안나와요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 :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자료생성 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나이스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 이관파일 생성</a:t>
            </a:r>
            <a:endParaRPr lang="en-US" altLang="ko-KR" b="1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br>
              <a:rPr lang="ko-KR" altLang="en-US" dirty="0"/>
            </a:br>
            <a:r>
              <a:rPr lang="en-US" altLang="ko-KR" dirty="0"/>
              <a:t>1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충남 스마트 채점은 반드시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초검과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재점을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100%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완료 해야만 나옵니다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 (100%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의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전제는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초검과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재검의 채점결과가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100%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일치 해야만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100%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로 봅니다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불일치 현황이 집계되면 반드시 불일치를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초검교사든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재검교사가 해소해야 합니다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여기까지 했는데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...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그래도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안나온다면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...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하지 않아야 될 문항을 채점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하여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초검과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재검이 불치하지 않아 파일이 안 만들어지는 경우도 있습니다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 (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담당자에게 넘기세요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.)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94598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1B4988B-CD2F-4CC4-AE4B-61BD3FB85479}"/>
              </a:ext>
            </a:extLst>
          </p:cNvPr>
          <p:cNvSpPr/>
          <p:nvPr/>
        </p:nvSpPr>
        <p:spPr>
          <a:xfrm>
            <a:off x="1744133" y="2136339"/>
            <a:ext cx="9067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스캔 리딩이 끝나서 채점자에게 통보했습니다만 채점 내용이 나오지 않아요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일단 해당 교과목의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리딩 판독 내역을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"OMR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스캔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OMR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스캔현황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"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에서 확인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해봅니다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없다면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, OMR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스캔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-&gt; OMR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스캐닝에서 해당 교과목만 판독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리딩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하고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데이터 저장을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안한것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!!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해당 기능으로 이동하여 판독내용을 확인 후 데이터 저장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!!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3.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있다면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,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해당 교과목의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정답배점의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개별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배점을 입력하지 않았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을 가능성</a:t>
            </a:r>
            <a:endParaRPr lang="en-US" altLang="ko-KR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endParaRPr lang="en-US" altLang="ko-KR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4. “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기초작업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&gt;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과목관리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＂ 해당 교과 채점 방식이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학내망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or USB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인지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확인</a:t>
            </a:r>
            <a:endParaRPr lang="en-US" altLang="ko-KR" dirty="0">
              <a:solidFill>
                <a:schemeClr val="accent1"/>
              </a:solidFill>
              <a:latin typeface="맑은 고딕" panose="020B0503020000020004" pitchFamily="50" charset="-127"/>
            </a:endParaRPr>
          </a:p>
          <a:p>
            <a:endParaRPr lang="en-US" altLang="ko-KR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5. “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기초작업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&gt;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채점단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구성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”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구성된 내역을 확인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20987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4F7C8C9-2741-463E-9779-7BE23FCC6893}"/>
              </a:ext>
            </a:extLst>
          </p:cNvPr>
          <p:cNvSpPr/>
          <p:nvPr/>
        </p:nvSpPr>
        <p:spPr>
          <a:xfrm>
            <a:off x="1049867" y="1169878"/>
            <a:ext cx="1008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리딩된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 데이터를 지우고 싶습니다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.,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반드시 확인 또 확인 하시고 삭제 버튼 눌러 주세요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일단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서답형을 학내망으로 채점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하셨는지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확인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하시고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했다면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학내망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채점도 지울지 확인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합니다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2.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지울 데이터는 총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3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가지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 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1)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스캔리딩된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파일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, 2)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스캔리딩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후 판독된 데이터</a:t>
            </a:r>
            <a:r>
              <a:rPr lang="en-US" altLang="ko-KR" dirty="0">
                <a:solidFill>
                  <a:schemeClr val="accent1"/>
                </a:solidFill>
                <a:latin typeface="맑은 고딕" panose="020B0503020000020004" pitchFamily="50" charset="-127"/>
              </a:rPr>
              <a:t>, 3) </a:t>
            </a:r>
            <a:r>
              <a:rPr lang="ko-KR" altLang="en-US" dirty="0" err="1">
                <a:solidFill>
                  <a:schemeClr val="accent1"/>
                </a:solidFill>
                <a:latin typeface="맑은 고딕" panose="020B0503020000020004" pitchFamily="50" charset="-127"/>
              </a:rPr>
              <a:t>학내망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 채점 데이터</a:t>
            </a:r>
            <a:endParaRPr lang="en-US" altLang="ko-KR" dirty="0">
              <a:solidFill>
                <a:schemeClr val="accent1"/>
              </a:solidFill>
              <a:latin typeface="맑은 고딕" panose="020B0503020000020004" pitchFamily="50" charset="-127"/>
            </a:endParaRP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3.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스캔리딩된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파일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: OMR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스캔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OMR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스캐닝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해당 교과목 선택 후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화면 초기화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OMR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이미지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전체 삭제</a:t>
            </a:r>
            <a:endParaRPr lang="en-US" altLang="ko-KR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4.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판독된 데이터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: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채점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학적 및 응시현황 확인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해당 교과목 이동 후 일괄 삭제</a:t>
            </a:r>
            <a:endParaRPr lang="en-US" altLang="ko-KR" dirty="0">
              <a:solidFill>
                <a:srgbClr val="333333"/>
              </a:solidFill>
              <a:latin typeface="맑은 고딕" panose="020B0503020000020004" pitchFamily="50" charset="-127"/>
            </a:endParaRPr>
          </a:p>
          <a:p>
            <a:br>
              <a:rPr lang="ko-KR" altLang="en-US" dirty="0"/>
            </a:b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5.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학내망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채점 데이터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충남 스마트 채점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학내망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채점은 본 기능이 가려져 있습니다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.) :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기초작업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서답형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데이터 관리 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-&gt;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해당 교과목을 찾아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삭제하시되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dirty="0" err="1">
                <a:solidFill>
                  <a:srgbClr val="333333"/>
                </a:solidFill>
                <a:latin typeface="맑은 고딕" panose="020B0503020000020004" pitchFamily="50" charset="-127"/>
              </a:rPr>
              <a:t>초검과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 재검 데이터를 잘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!!!!!! </a:t>
            </a:r>
            <a:r>
              <a:rPr lang="ko-KR" altLang="en-US" dirty="0">
                <a:solidFill>
                  <a:srgbClr val="333333"/>
                </a:solidFill>
                <a:latin typeface="맑은 고딕" panose="020B0503020000020004" pitchFamily="50" charset="-127"/>
              </a:rPr>
              <a:t>확인하시고 삭제하세요</a:t>
            </a:r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981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0A386DD1-C63B-457B-B9E1-06AD4DA1D0F4}"/>
              </a:ext>
            </a:extLst>
          </p:cNvPr>
          <p:cNvSpPr/>
          <p:nvPr/>
        </p:nvSpPr>
        <p:spPr>
          <a:xfrm>
            <a:off x="3048000" y="31058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[ </a:t>
            </a:r>
            <a:r>
              <a:rPr lang="ko-KR" altLang="en-US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통계자료가 다운로드가 안되요</a:t>
            </a:r>
            <a:r>
              <a:rPr lang="en-US" altLang="ko-KR" b="1" dirty="0">
                <a:solidFill>
                  <a:srgbClr val="333333"/>
                </a:solidFill>
                <a:latin typeface="맑은 고딕" panose="020B0503020000020004" pitchFamily="50" charset="-127"/>
              </a:rPr>
              <a:t>. ]</a:t>
            </a:r>
            <a:br>
              <a:rPr lang="ko-KR" altLang="en-US" dirty="0"/>
            </a:br>
            <a:endParaRPr lang="en-US" altLang="ko-KR" dirty="0"/>
          </a:p>
          <a:p>
            <a:r>
              <a:rPr lang="en-US" altLang="ko-KR" dirty="0">
                <a:solidFill>
                  <a:srgbClr val="333333"/>
                </a:solidFill>
                <a:latin typeface="맑은 고딕" panose="020B0503020000020004" pitchFamily="50" charset="-127"/>
              </a:rPr>
              <a:t>1. </a:t>
            </a:r>
            <a:r>
              <a:rPr lang="ko-KR" altLang="en-US" dirty="0">
                <a:solidFill>
                  <a:schemeClr val="accent1"/>
                </a:solidFill>
                <a:latin typeface="맑은 고딕" panose="020B0503020000020004" pitchFamily="50" charset="-127"/>
              </a:rPr>
              <a:t>인터넷 브라우저로 접속</a:t>
            </a:r>
            <a:r>
              <a:rPr lang="ko-KR" altLang="en-US" dirty="0">
                <a:latin typeface="맑은 고딕" panose="020B0503020000020004" pitchFamily="50" charset="-127"/>
              </a:rPr>
              <a:t>하세요</a:t>
            </a:r>
            <a:r>
              <a:rPr lang="en-US" altLang="ko-KR" dirty="0">
                <a:latin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2766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744</Words>
  <Application>Microsoft Office PowerPoint</Application>
  <PresentationFormat>와이드스크린</PresentationFormat>
  <Paragraphs>61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4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40</cp:revision>
  <dcterms:created xsi:type="dcterms:W3CDTF">2023-04-07T00:59:21Z</dcterms:created>
  <dcterms:modified xsi:type="dcterms:W3CDTF">2023-04-07T02:04:56Z</dcterms:modified>
</cp:coreProperties>
</file>